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5" d="100"/>
          <a:sy n="35" d="100"/>
        </p:scale>
        <p:origin x="-213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5D7DAA-8219-4F32-95C0-7A1732036CB8}"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2697064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D7DAA-8219-4F32-95C0-7A1732036CB8}"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322301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D7DAA-8219-4F32-95C0-7A1732036CB8}"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2059768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D7DAA-8219-4F32-95C0-7A1732036CB8}"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311911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5D7DAA-8219-4F32-95C0-7A1732036CB8}"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28613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5D7DAA-8219-4F32-95C0-7A1732036CB8}" type="datetimeFigureOut">
              <a:rPr lang="en-US" smtClean="0"/>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2501979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5D7DAA-8219-4F32-95C0-7A1732036CB8}" type="datetimeFigureOut">
              <a:rPr lang="en-US" smtClean="0"/>
              <a:t>11/20/2013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362372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5D7DAA-8219-4F32-95C0-7A1732036CB8}" type="datetimeFigureOut">
              <a:rPr lang="en-US" smtClean="0"/>
              <a:t>11/20/2013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1427482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D7DAA-8219-4F32-95C0-7A1732036CB8}" type="datetimeFigureOut">
              <a:rPr lang="en-US" smtClean="0"/>
              <a:t>11/20/2013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383692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D7DAA-8219-4F32-95C0-7A1732036CB8}" type="datetimeFigureOut">
              <a:rPr lang="en-US" smtClean="0"/>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1448780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D7DAA-8219-4F32-95C0-7A1732036CB8}" type="datetimeFigureOut">
              <a:rPr lang="en-US" smtClean="0"/>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8FA23-B804-4FE8-91EC-B9DF6FF9DECD}" type="slidenum">
              <a:rPr lang="en-US" smtClean="0"/>
              <a:t>‹#›</a:t>
            </a:fld>
            <a:endParaRPr lang="en-US"/>
          </a:p>
        </p:txBody>
      </p:sp>
    </p:spTree>
    <p:extLst>
      <p:ext uri="{BB962C8B-B14F-4D97-AF65-F5344CB8AC3E}">
        <p14:creationId xmlns:p14="http://schemas.microsoft.com/office/powerpoint/2010/main" val="1453667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D7DAA-8219-4F32-95C0-7A1732036CB8}" type="datetimeFigureOut">
              <a:rPr lang="en-US" smtClean="0"/>
              <a:t>11/20/2013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8FA23-B804-4FE8-91EC-B9DF6FF9DECD}" type="slidenum">
              <a:rPr lang="en-US" smtClean="0"/>
              <a:t>‹#›</a:t>
            </a:fld>
            <a:endParaRPr lang="en-US"/>
          </a:p>
        </p:txBody>
      </p:sp>
    </p:spTree>
    <p:extLst>
      <p:ext uri="{BB962C8B-B14F-4D97-AF65-F5344CB8AC3E}">
        <p14:creationId xmlns:p14="http://schemas.microsoft.com/office/powerpoint/2010/main" val="3131324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95400"/>
            <a:ext cx="9144000" cy="1470025"/>
          </a:xfrm>
        </p:spPr>
        <p:txBody>
          <a:bodyPr>
            <a:normAutofit/>
          </a:bodyPr>
          <a:lstStyle/>
          <a:p>
            <a:r>
              <a:rPr lang="en-US" sz="4200" b="1" dirty="0" smtClean="0">
                <a:solidFill>
                  <a:schemeClr val="accent1"/>
                </a:solidFill>
              </a:rPr>
              <a:t>Louisiana Teen Readers’ Choice Award</a:t>
            </a:r>
            <a:endParaRPr lang="en-US" sz="4200" dirty="0"/>
          </a:p>
        </p:txBody>
      </p:sp>
      <p:sp>
        <p:nvSpPr>
          <p:cNvPr id="3" name="Subtitle 2"/>
          <p:cNvSpPr>
            <a:spLocks noGrp="1"/>
          </p:cNvSpPr>
          <p:nvPr>
            <p:ph type="subTitle" idx="1"/>
          </p:nvPr>
        </p:nvSpPr>
        <p:spPr>
          <a:xfrm>
            <a:off x="4572000" y="3886200"/>
            <a:ext cx="3505200" cy="1752600"/>
          </a:xfrm>
        </p:spPr>
        <p:txBody>
          <a:bodyPr>
            <a:normAutofit/>
          </a:bodyPr>
          <a:lstStyle/>
          <a:p>
            <a:r>
              <a:rPr lang="en-US" sz="3600" b="1" dirty="0" smtClean="0">
                <a:solidFill>
                  <a:schemeClr val="accent5"/>
                </a:solidFill>
              </a:rPr>
              <a:t>Grades 9-12</a:t>
            </a:r>
            <a:endParaRPr lang="en-US" sz="3600" b="1" dirty="0">
              <a:solidFill>
                <a:schemeClr val="accent5"/>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743200"/>
            <a:ext cx="352425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56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60000"/>
                    <a:lumOff val="40000"/>
                  </a:schemeClr>
                </a:solidFill>
              </a:rPr>
              <a:t>Something Like Normal</a:t>
            </a:r>
            <a:endParaRPr lang="en-US" dirty="0">
              <a:solidFill>
                <a:schemeClr val="accent5">
                  <a:lumMod val="60000"/>
                  <a:lumOff val="40000"/>
                </a:schemeClr>
              </a:solidFill>
            </a:endParaRPr>
          </a:p>
        </p:txBody>
      </p:sp>
      <p:sp>
        <p:nvSpPr>
          <p:cNvPr id="3" name="Content Placeholder 2"/>
          <p:cNvSpPr>
            <a:spLocks noGrp="1"/>
          </p:cNvSpPr>
          <p:nvPr>
            <p:ph sz="half" idx="1"/>
          </p:nvPr>
        </p:nvSpPr>
        <p:spPr>
          <a:xfrm>
            <a:off x="457200" y="5638800"/>
            <a:ext cx="4038600" cy="487363"/>
          </a:xfrm>
        </p:spPr>
        <p:txBody>
          <a:bodyPr>
            <a:noAutofit/>
          </a:bodyPr>
          <a:lstStyle/>
          <a:p>
            <a:pPr marL="0" indent="0" algn="ctr">
              <a:buNone/>
            </a:pPr>
            <a:r>
              <a:rPr lang="en-US" sz="3600" dirty="0" smtClean="0">
                <a:solidFill>
                  <a:schemeClr val="accent5">
                    <a:lumMod val="60000"/>
                    <a:lumOff val="40000"/>
                  </a:schemeClr>
                </a:solidFill>
              </a:rPr>
              <a:t>By Trish </a:t>
            </a:r>
            <a:r>
              <a:rPr lang="en-US" sz="3600" dirty="0" err="1" smtClean="0">
                <a:solidFill>
                  <a:schemeClr val="accent5">
                    <a:lumMod val="60000"/>
                    <a:lumOff val="40000"/>
                  </a:schemeClr>
                </a:solidFill>
              </a:rPr>
              <a:t>Doller</a:t>
            </a:r>
            <a:endParaRPr lang="en-US" sz="3600" dirty="0">
              <a:solidFill>
                <a:schemeClr val="accent5">
                  <a:lumMod val="60000"/>
                  <a:lumOff val="40000"/>
                </a:schemeClr>
              </a:solidFill>
            </a:endParaRPr>
          </a:p>
        </p:txBody>
      </p:sp>
      <p:sp>
        <p:nvSpPr>
          <p:cNvPr id="4" name="Content Placeholder 3"/>
          <p:cNvSpPr>
            <a:spLocks noGrp="1"/>
          </p:cNvSpPr>
          <p:nvPr>
            <p:ph sz="half" idx="2"/>
          </p:nvPr>
        </p:nvSpPr>
        <p:spPr/>
        <p:txBody>
          <a:bodyPr>
            <a:normAutofit fontScale="85000" lnSpcReduction="10000"/>
          </a:bodyPr>
          <a:lstStyle/>
          <a:p>
            <a:pPr marL="0" indent="0">
              <a:buNone/>
            </a:pPr>
            <a:r>
              <a:rPr lang="en-US" dirty="0" smtClean="0"/>
              <a:t>Soldier</a:t>
            </a:r>
            <a:r>
              <a:rPr lang="en-US" dirty="0"/>
              <a:t>. Son. Survivor. Eighteen-year-old Travis returns home on leave from a tour in Afghanistan, and now must deal with an overprotective mother, a dismissive father, and an entitled younger brother. He yearns to return to the familiarity of Afghanistan, but first he must cope with the death of his best friend, a fellow soldier in his company</a:t>
            </a:r>
            <a:r>
              <a:rPr lang="en-US" dirty="0" smtClean="0"/>
              <a:t>.</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28575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71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solidFill>
                  <a:srgbClr val="FF0000"/>
                </a:solidFill>
              </a:rPr>
              <a:t>The Statistical Probability of Love at First Sight</a:t>
            </a:r>
            <a:endParaRPr lang="en-US" sz="3400" dirty="0">
              <a:solidFill>
                <a:srgbClr val="FF0000"/>
              </a:solidFill>
            </a:endParaRPr>
          </a:p>
        </p:txBody>
      </p:sp>
      <p:sp>
        <p:nvSpPr>
          <p:cNvPr id="3" name="Content Placeholder 2"/>
          <p:cNvSpPr>
            <a:spLocks noGrp="1"/>
          </p:cNvSpPr>
          <p:nvPr>
            <p:ph sz="half" idx="1"/>
          </p:nvPr>
        </p:nvSpPr>
        <p:spPr>
          <a:xfrm>
            <a:off x="457200" y="5791200"/>
            <a:ext cx="4038600" cy="563563"/>
          </a:xfrm>
        </p:spPr>
        <p:txBody>
          <a:bodyPr>
            <a:noAutofit/>
          </a:bodyPr>
          <a:lstStyle/>
          <a:p>
            <a:pPr marL="0" indent="0" algn="ctr">
              <a:buNone/>
            </a:pPr>
            <a:r>
              <a:rPr lang="en-US" sz="3200" dirty="0" smtClean="0">
                <a:solidFill>
                  <a:srgbClr val="FF0000"/>
                </a:solidFill>
              </a:rPr>
              <a:t>By Jennifer E. Smith</a:t>
            </a:r>
            <a:endParaRPr lang="en-US" sz="3200" dirty="0">
              <a:solidFill>
                <a:srgbClr val="FF0000"/>
              </a:solidFill>
            </a:endParaRPr>
          </a:p>
        </p:txBody>
      </p:sp>
      <p:sp>
        <p:nvSpPr>
          <p:cNvPr id="4" name="Content Placeholder 3"/>
          <p:cNvSpPr>
            <a:spLocks noGrp="1"/>
          </p:cNvSpPr>
          <p:nvPr>
            <p:ph sz="half" idx="2"/>
          </p:nvPr>
        </p:nvSpPr>
        <p:spPr/>
        <p:txBody>
          <a:bodyPr>
            <a:normAutofit fontScale="92500" lnSpcReduction="10000"/>
          </a:bodyPr>
          <a:lstStyle/>
          <a:p>
            <a:pPr marL="0" indent="0">
              <a:buNone/>
            </a:pPr>
            <a:r>
              <a:rPr lang="en-US" dirty="0" smtClean="0"/>
              <a:t>Two </a:t>
            </a:r>
            <a:r>
              <a:rPr lang="en-US" dirty="0"/>
              <a:t>seventeen-year-olds, Hadley, an American on her way to attend her father wedding, and Oliver, a Brit returning home, meet and fall in love on their flight from New York to London. Once they arrive, however, they are separated at the airport. Fate brought them together. Can it reunite them</a:t>
            </a:r>
            <a:r>
              <a:rPr lang="en-US" dirty="0" smtClean="0"/>
              <a:t>?</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9" y="1200341"/>
            <a:ext cx="298132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98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Code Name Verity</a:t>
            </a:r>
            <a:endParaRPr lang="en-US" dirty="0">
              <a:solidFill>
                <a:srgbClr val="C00000"/>
              </a:solidFill>
            </a:endParaRPr>
          </a:p>
        </p:txBody>
      </p:sp>
      <p:sp>
        <p:nvSpPr>
          <p:cNvPr id="5" name="Content Placeholder 4"/>
          <p:cNvSpPr>
            <a:spLocks noGrp="1"/>
          </p:cNvSpPr>
          <p:nvPr>
            <p:ph sz="half" idx="1"/>
          </p:nvPr>
        </p:nvSpPr>
        <p:spPr>
          <a:xfrm>
            <a:off x="457200" y="5562600"/>
            <a:ext cx="4038600" cy="563563"/>
          </a:xfrm>
        </p:spPr>
        <p:txBody>
          <a:bodyPr>
            <a:noAutofit/>
          </a:bodyPr>
          <a:lstStyle/>
          <a:p>
            <a:pPr marL="0" indent="0" algn="ctr">
              <a:buNone/>
            </a:pPr>
            <a:r>
              <a:rPr lang="en-US" sz="3200" dirty="0" smtClean="0">
                <a:solidFill>
                  <a:srgbClr val="C00000"/>
                </a:solidFill>
              </a:rPr>
              <a:t>By Elizabeth </a:t>
            </a:r>
            <a:r>
              <a:rPr lang="en-US" sz="3200" dirty="0" err="1" smtClean="0">
                <a:solidFill>
                  <a:srgbClr val="C00000"/>
                </a:solidFill>
              </a:rPr>
              <a:t>Wein</a:t>
            </a:r>
            <a:endParaRPr lang="en-US" sz="3200" dirty="0">
              <a:solidFill>
                <a:srgbClr val="C00000"/>
              </a:solidFill>
            </a:endParaRPr>
          </a:p>
        </p:txBody>
      </p:sp>
      <p:sp>
        <p:nvSpPr>
          <p:cNvPr id="6" name="Content Placeholder 5"/>
          <p:cNvSpPr>
            <a:spLocks noGrp="1"/>
          </p:cNvSpPr>
          <p:nvPr>
            <p:ph sz="half" idx="2"/>
          </p:nvPr>
        </p:nvSpPr>
        <p:spPr/>
        <p:txBody>
          <a:bodyPr>
            <a:normAutofit fontScale="85000" lnSpcReduction="20000"/>
          </a:bodyPr>
          <a:lstStyle/>
          <a:p>
            <a:pPr marL="0" indent="0">
              <a:buNone/>
            </a:pPr>
            <a:r>
              <a:rPr lang="en-US" dirty="0" smtClean="0"/>
              <a:t>Even </a:t>
            </a:r>
            <a:r>
              <a:rPr lang="en-US" dirty="0"/>
              <a:t>through a war, the connection shared by best friends is something special. After being caught behind enemy lines, Queenie attempts to distract her Nazi captors by recreating the story of her best friend </a:t>
            </a:r>
            <a:r>
              <a:rPr lang="en-US" dirty="0" err="1"/>
              <a:t>Maddie</a:t>
            </a:r>
            <a:r>
              <a:rPr lang="en-US" dirty="0"/>
              <a:t>. Unsure if </a:t>
            </a:r>
            <a:r>
              <a:rPr lang="en-US" dirty="0" err="1"/>
              <a:t>Maddie</a:t>
            </a:r>
            <a:r>
              <a:rPr lang="en-US" dirty="0"/>
              <a:t> made it through the crash that landed the two in trouble, Queenie weaves a gripping tale of intrigue, spies, and friendship in order to survive</a:t>
            </a:r>
            <a:r>
              <a:rPr lang="en-US" dirty="0" smtClean="0"/>
              <a:t>.</a:t>
            </a:r>
            <a:endParaRPr lang="en-US" dirty="0"/>
          </a:p>
        </p:txBody>
      </p:sp>
      <p:pic>
        <p:nvPicPr>
          <p:cNvPr id="2050" name="Picture 2" descr="http://thebookdealer.net/wp-content/uploads/2012/09/3992wein_code_name_verit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143000"/>
            <a:ext cx="3000591"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14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Croak</a:t>
            </a:r>
            <a:endParaRPr lang="en-US" dirty="0">
              <a:solidFill>
                <a:srgbClr val="FF0000"/>
              </a:solidFill>
            </a:endParaRPr>
          </a:p>
        </p:txBody>
      </p:sp>
      <p:sp>
        <p:nvSpPr>
          <p:cNvPr id="3" name="Content Placeholder 2"/>
          <p:cNvSpPr>
            <a:spLocks noGrp="1"/>
          </p:cNvSpPr>
          <p:nvPr>
            <p:ph sz="half" idx="1"/>
          </p:nvPr>
        </p:nvSpPr>
        <p:spPr>
          <a:xfrm>
            <a:off x="457200" y="5562600"/>
            <a:ext cx="4038600" cy="563563"/>
          </a:xfrm>
        </p:spPr>
        <p:txBody>
          <a:bodyPr>
            <a:noAutofit/>
          </a:bodyPr>
          <a:lstStyle/>
          <a:p>
            <a:pPr marL="0" indent="0" algn="ctr">
              <a:buNone/>
            </a:pPr>
            <a:r>
              <a:rPr lang="en-US" sz="3600" dirty="0" smtClean="0">
                <a:solidFill>
                  <a:srgbClr val="FF0000"/>
                </a:solidFill>
              </a:rPr>
              <a:t>By Gina Damico</a:t>
            </a:r>
            <a:endParaRPr lang="en-US" sz="3600" dirty="0">
              <a:solidFill>
                <a:srgbClr val="FF0000"/>
              </a:solidFill>
            </a:endParaRPr>
          </a:p>
        </p:txBody>
      </p:sp>
      <p:sp>
        <p:nvSpPr>
          <p:cNvPr id="4" name="Content Placeholder 3"/>
          <p:cNvSpPr>
            <a:spLocks noGrp="1"/>
          </p:cNvSpPr>
          <p:nvPr>
            <p:ph sz="half" idx="2"/>
          </p:nvPr>
        </p:nvSpPr>
        <p:spPr/>
        <p:txBody>
          <a:bodyPr>
            <a:noAutofit/>
          </a:bodyPr>
          <a:lstStyle/>
          <a:p>
            <a:pPr marL="0" indent="0">
              <a:buNone/>
            </a:pPr>
            <a:r>
              <a:rPr lang="en-US" sz="2200" dirty="0" smtClean="0"/>
              <a:t>When </a:t>
            </a:r>
            <a:r>
              <a:rPr lang="en-US" sz="2200" dirty="0"/>
              <a:t>16-year-old </a:t>
            </a:r>
            <a:r>
              <a:rPr lang="en-US" sz="2200" dirty="0" err="1"/>
              <a:t>Lex</a:t>
            </a:r>
            <a:r>
              <a:rPr lang="en-US" sz="2200" dirty="0"/>
              <a:t> continues to act out at school, her parents decide to have her spend the summer with her Uncle Mort in the small town of Croak, thinking that fresh air and hard work will do her good. Life there isn’t what </a:t>
            </a:r>
            <a:r>
              <a:rPr lang="en-US" sz="2200" dirty="0" err="1"/>
              <a:t>Lex</a:t>
            </a:r>
            <a:r>
              <a:rPr lang="en-US" sz="2200" dirty="0"/>
              <a:t> </a:t>
            </a:r>
            <a:r>
              <a:rPr lang="en-US" sz="2200" dirty="0" smtClean="0"/>
              <a:t>expects: her uncle </a:t>
            </a:r>
            <a:r>
              <a:rPr lang="en-US" sz="2200" dirty="0"/>
              <a:t>isn’t a farmer, but a Grim </a:t>
            </a:r>
            <a:r>
              <a:rPr lang="en-US" sz="2200" dirty="0" smtClean="0"/>
              <a:t>Reaper who thinks </a:t>
            </a:r>
            <a:r>
              <a:rPr lang="en-US" sz="2200" dirty="0"/>
              <a:t>she is ready to learn the family trade. Ushering souls </a:t>
            </a:r>
            <a:r>
              <a:rPr lang="en-US" sz="2200" dirty="0" smtClean="0"/>
              <a:t>to the beyond </a:t>
            </a:r>
            <a:r>
              <a:rPr lang="en-US" sz="2200" dirty="0"/>
              <a:t>is no easy task, but this </a:t>
            </a:r>
            <a:r>
              <a:rPr lang="en-US" sz="2200" dirty="0" smtClean="0"/>
              <a:t>tale </a:t>
            </a:r>
            <a:r>
              <a:rPr lang="en-US" sz="2200" dirty="0"/>
              <a:t>gives a fun take </a:t>
            </a:r>
            <a:r>
              <a:rPr lang="en-US" sz="2200" dirty="0" smtClean="0"/>
              <a:t>on </a:t>
            </a:r>
            <a:r>
              <a:rPr lang="en-US" sz="2200" dirty="0"/>
              <a:t>life, death, and what comes next</a:t>
            </a:r>
            <a:r>
              <a:rPr lang="en-US" sz="2200" dirty="0" smtClean="0"/>
              <a:t>.</a:t>
            </a:r>
            <a:endParaRPr lang="en-US" sz="2200" dirty="0"/>
          </a:p>
        </p:txBody>
      </p:sp>
      <p:pic>
        <p:nvPicPr>
          <p:cNvPr id="3074" name="Picture 2" descr="https://d202m5krfqbpi5.cloudfront.net/books/1319894863l/118365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04757"/>
            <a:ext cx="3048000" cy="4566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410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Discovering Wes Moore</a:t>
            </a:r>
            <a:endParaRPr lang="en-US" dirty="0">
              <a:solidFill>
                <a:schemeClr val="accent6">
                  <a:lumMod val="50000"/>
                </a:schemeClr>
              </a:solidFill>
            </a:endParaRPr>
          </a:p>
        </p:txBody>
      </p:sp>
      <p:sp>
        <p:nvSpPr>
          <p:cNvPr id="3" name="Content Placeholder 2"/>
          <p:cNvSpPr>
            <a:spLocks noGrp="1"/>
          </p:cNvSpPr>
          <p:nvPr>
            <p:ph sz="half" idx="1"/>
          </p:nvPr>
        </p:nvSpPr>
        <p:spPr>
          <a:xfrm>
            <a:off x="457200" y="5562600"/>
            <a:ext cx="4038600" cy="563563"/>
          </a:xfrm>
        </p:spPr>
        <p:txBody>
          <a:bodyPr>
            <a:normAutofit fontScale="92500" lnSpcReduction="10000"/>
          </a:bodyPr>
          <a:lstStyle/>
          <a:p>
            <a:pPr marL="0" indent="0" algn="ctr">
              <a:buNone/>
            </a:pPr>
            <a:r>
              <a:rPr lang="en-US" dirty="0" smtClean="0">
                <a:solidFill>
                  <a:schemeClr val="accent6">
                    <a:lumMod val="50000"/>
                  </a:schemeClr>
                </a:solidFill>
              </a:rPr>
              <a:t>By Wes Moore</a:t>
            </a:r>
            <a:endParaRPr lang="en-US" dirty="0">
              <a:solidFill>
                <a:schemeClr val="accent6">
                  <a:lumMod val="50000"/>
                </a:schemeClr>
              </a:solidFill>
            </a:endParaRPr>
          </a:p>
        </p:txBody>
      </p:sp>
      <p:sp>
        <p:nvSpPr>
          <p:cNvPr id="4" name="Content Placeholder 3"/>
          <p:cNvSpPr>
            <a:spLocks noGrp="1"/>
          </p:cNvSpPr>
          <p:nvPr>
            <p:ph sz="half" idx="2"/>
          </p:nvPr>
        </p:nvSpPr>
        <p:spPr/>
        <p:txBody>
          <a:bodyPr>
            <a:normAutofit fontScale="92500" lnSpcReduction="10000"/>
          </a:bodyPr>
          <a:lstStyle/>
          <a:p>
            <a:pPr marL="0" indent="0">
              <a:buNone/>
            </a:pPr>
            <a:r>
              <a:rPr lang="en-US" dirty="0" smtClean="0"/>
              <a:t>How </a:t>
            </a:r>
            <a:r>
              <a:rPr lang="en-US" dirty="0"/>
              <a:t>many people share the same name? What about two people who share the same name AND similar lives? What about life choices? Two African American men are both named Wes Moore. One personal choice made these two lives that started out so similar become very different</a:t>
            </a:r>
            <a:r>
              <a:rPr lang="en-US" dirty="0" smtClean="0"/>
              <a:t>.</a:t>
            </a:r>
            <a:endParaRPr lang="en-US" dirty="0"/>
          </a:p>
        </p:txBody>
      </p:sp>
      <p:pic>
        <p:nvPicPr>
          <p:cNvPr id="4098" name="Picture 2" descr="http://www.juniorlibraryguild.com/images/9780375990182/CoverArt/9780375990182_z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71110"/>
            <a:ext cx="2956559" cy="446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44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Every Day</a:t>
            </a:r>
            <a:endParaRPr lang="en-US" dirty="0">
              <a:solidFill>
                <a:schemeClr val="bg1">
                  <a:lumMod val="50000"/>
                </a:schemeClr>
              </a:solidFill>
            </a:endParaRPr>
          </a:p>
        </p:txBody>
      </p:sp>
      <p:sp>
        <p:nvSpPr>
          <p:cNvPr id="3" name="Content Placeholder 2"/>
          <p:cNvSpPr>
            <a:spLocks noGrp="1"/>
          </p:cNvSpPr>
          <p:nvPr>
            <p:ph sz="half" idx="1"/>
          </p:nvPr>
        </p:nvSpPr>
        <p:spPr>
          <a:xfrm>
            <a:off x="457200" y="5562600"/>
            <a:ext cx="4038600" cy="563563"/>
          </a:xfrm>
        </p:spPr>
        <p:txBody>
          <a:bodyPr>
            <a:noAutofit/>
          </a:bodyPr>
          <a:lstStyle/>
          <a:p>
            <a:pPr marL="0" indent="0" algn="ctr">
              <a:buNone/>
            </a:pPr>
            <a:r>
              <a:rPr lang="en-US" sz="3600" dirty="0" smtClean="0">
                <a:solidFill>
                  <a:schemeClr val="bg1">
                    <a:lumMod val="50000"/>
                  </a:schemeClr>
                </a:solidFill>
              </a:rPr>
              <a:t>By David </a:t>
            </a:r>
            <a:r>
              <a:rPr lang="en-US" sz="3600" dirty="0" err="1" smtClean="0">
                <a:solidFill>
                  <a:schemeClr val="bg1">
                    <a:lumMod val="50000"/>
                  </a:schemeClr>
                </a:solidFill>
              </a:rPr>
              <a:t>Levithan</a:t>
            </a:r>
            <a:endParaRPr lang="en-US" sz="3600" dirty="0">
              <a:solidFill>
                <a:schemeClr val="bg1">
                  <a:lumMod val="50000"/>
                </a:schemeClr>
              </a:solidFill>
            </a:endParaRPr>
          </a:p>
        </p:txBody>
      </p:sp>
      <p:sp>
        <p:nvSpPr>
          <p:cNvPr id="4" name="Content Placeholder 3"/>
          <p:cNvSpPr>
            <a:spLocks noGrp="1"/>
          </p:cNvSpPr>
          <p:nvPr>
            <p:ph sz="half" idx="2"/>
          </p:nvPr>
        </p:nvSpPr>
        <p:spPr/>
        <p:txBody>
          <a:bodyPr>
            <a:normAutofit fontScale="92500"/>
          </a:bodyPr>
          <a:lstStyle/>
          <a:p>
            <a:pPr marL="0" indent="0">
              <a:buNone/>
            </a:pPr>
            <a:r>
              <a:rPr lang="en-US" dirty="0" smtClean="0"/>
              <a:t>Have </a:t>
            </a:r>
            <a:r>
              <a:rPr lang="en-US" dirty="0"/>
              <a:t>you ever wondered what it would be like to live someone else’s life? A does just that, waking up every morning in a different person’s body. One day, A falls in love, but how can you get a person to love you back when they don’t even know who you are the next day</a:t>
            </a:r>
            <a:r>
              <a:rPr lang="en-US" dirty="0" smtClean="0"/>
              <a:t>?</a:t>
            </a:r>
            <a:endParaRPr lang="en-US" dirty="0"/>
          </a:p>
        </p:txBody>
      </p:sp>
      <p:pic>
        <p:nvPicPr>
          <p:cNvPr id="5122" name="Picture 2" descr="http://ecx.images-amazon.com/images/I/41vSjyBnN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1" y="1143000"/>
            <a:ext cx="2971800" cy="448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264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The Fault in Our Stars</a:t>
            </a:r>
            <a:endParaRPr lang="en-US" dirty="0">
              <a:solidFill>
                <a:srgbClr val="00B0F0"/>
              </a:solidFill>
            </a:endParaRPr>
          </a:p>
        </p:txBody>
      </p:sp>
      <p:sp>
        <p:nvSpPr>
          <p:cNvPr id="3" name="Content Placeholder 2"/>
          <p:cNvSpPr>
            <a:spLocks noGrp="1"/>
          </p:cNvSpPr>
          <p:nvPr>
            <p:ph sz="half" idx="1"/>
          </p:nvPr>
        </p:nvSpPr>
        <p:spPr>
          <a:xfrm>
            <a:off x="457200" y="5562600"/>
            <a:ext cx="4038600" cy="563563"/>
          </a:xfrm>
        </p:spPr>
        <p:txBody>
          <a:bodyPr>
            <a:noAutofit/>
          </a:bodyPr>
          <a:lstStyle/>
          <a:p>
            <a:pPr marL="0" indent="0" algn="ctr">
              <a:buNone/>
            </a:pPr>
            <a:r>
              <a:rPr lang="en-US" sz="3600" dirty="0" smtClean="0">
                <a:solidFill>
                  <a:srgbClr val="00B0F0"/>
                </a:solidFill>
              </a:rPr>
              <a:t>By John Green</a:t>
            </a:r>
            <a:endParaRPr lang="en-US" sz="3600" dirty="0">
              <a:solidFill>
                <a:srgbClr val="00B0F0"/>
              </a:solidFill>
            </a:endParaRPr>
          </a:p>
        </p:txBody>
      </p:sp>
      <p:sp>
        <p:nvSpPr>
          <p:cNvPr id="4" name="Content Placeholder 3"/>
          <p:cNvSpPr>
            <a:spLocks noGrp="1"/>
          </p:cNvSpPr>
          <p:nvPr>
            <p:ph sz="half" idx="2"/>
          </p:nvPr>
        </p:nvSpPr>
        <p:spPr/>
        <p:txBody>
          <a:bodyPr>
            <a:normAutofit fontScale="92500"/>
          </a:bodyPr>
          <a:lstStyle/>
          <a:p>
            <a:pPr marL="0" indent="0">
              <a:buNone/>
            </a:pPr>
            <a:r>
              <a:rPr lang="en-US" dirty="0" smtClean="0"/>
              <a:t>Sixteen-year-old </a:t>
            </a:r>
            <a:r>
              <a:rPr lang="en-US" dirty="0"/>
              <a:t>Hazel meets Augustus at her weekly cancer support meeting, and the two go on a journey through love, life, and death. John Green’s skill at writing about teens dealing with real life situations continues to shine. Be warned: you will need a box of tissues</a:t>
            </a:r>
            <a:r>
              <a:rPr lang="en-US" dirty="0" smtClean="0"/>
              <a:t>.</a:t>
            </a:r>
            <a:endParaRPr lang="en-US" dirty="0"/>
          </a:p>
        </p:txBody>
      </p:sp>
      <p:pic>
        <p:nvPicPr>
          <p:cNvPr id="6146" name="Picture 2" descr="http://31.media.tumblr.com/tumblr_ltboy5Tgo61qjhzvpo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01811"/>
            <a:ext cx="3048000" cy="4613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 Hunt Killers </a:t>
            </a:r>
            <a:r>
              <a:rPr lang="en-US" sz="3200" dirty="0" smtClean="0">
                <a:solidFill>
                  <a:srgbClr val="FF0000"/>
                </a:solidFill>
              </a:rPr>
              <a:t>(Jasper Dent, Book 1)</a:t>
            </a:r>
            <a:endParaRPr lang="en-US" dirty="0">
              <a:solidFill>
                <a:srgbClr val="FF0000"/>
              </a:solidFill>
            </a:endParaRPr>
          </a:p>
        </p:txBody>
      </p:sp>
      <p:sp>
        <p:nvSpPr>
          <p:cNvPr id="3" name="Content Placeholder 2"/>
          <p:cNvSpPr>
            <a:spLocks noGrp="1"/>
          </p:cNvSpPr>
          <p:nvPr>
            <p:ph sz="half" idx="1"/>
          </p:nvPr>
        </p:nvSpPr>
        <p:spPr>
          <a:xfrm>
            <a:off x="457200" y="5638800"/>
            <a:ext cx="4038600" cy="487363"/>
          </a:xfrm>
        </p:spPr>
        <p:txBody>
          <a:bodyPr>
            <a:normAutofit lnSpcReduction="10000"/>
          </a:bodyPr>
          <a:lstStyle/>
          <a:p>
            <a:pPr marL="0" indent="0" algn="ctr">
              <a:buNone/>
            </a:pPr>
            <a:r>
              <a:rPr lang="en-US" dirty="0" smtClean="0">
                <a:solidFill>
                  <a:srgbClr val="FF0000"/>
                </a:solidFill>
              </a:rPr>
              <a:t>By Barry </a:t>
            </a:r>
            <a:r>
              <a:rPr lang="en-US" dirty="0" err="1" smtClean="0">
                <a:solidFill>
                  <a:srgbClr val="FF0000"/>
                </a:solidFill>
              </a:rPr>
              <a:t>Lyga</a:t>
            </a:r>
            <a:endParaRPr lang="en-US" dirty="0">
              <a:solidFill>
                <a:srgbClr val="FF0000"/>
              </a:solidFill>
            </a:endParaRPr>
          </a:p>
        </p:txBody>
      </p:sp>
      <p:sp>
        <p:nvSpPr>
          <p:cNvPr id="4" name="Content Placeholder 3"/>
          <p:cNvSpPr>
            <a:spLocks noGrp="1"/>
          </p:cNvSpPr>
          <p:nvPr>
            <p:ph sz="half" idx="2"/>
          </p:nvPr>
        </p:nvSpPr>
        <p:spPr/>
        <p:txBody>
          <a:bodyPr>
            <a:normAutofit lnSpcReduction="10000"/>
          </a:bodyPr>
          <a:lstStyle/>
          <a:p>
            <a:pPr marL="0" indent="0">
              <a:buNone/>
            </a:pPr>
            <a:r>
              <a:rPr lang="en-US" dirty="0" smtClean="0"/>
              <a:t>Jasper </a:t>
            </a:r>
            <a:r>
              <a:rPr lang="en-US" dirty="0"/>
              <a:t>Dent, son of notorious serial killer Billy Dent, helps hunt a copycat killer while struggling with just what it means to be Billy’s son. Can Jazz’s experience as the son of a killer provide the clues the police need, or is he more like Dear Old Dad than even he knew</a:t>
            </a:r>
            <a:r>
              <a:rPr lang="en-US" dirty="0" smtClean="0"/>
              <a:t>?</a:t>
            </a:r>
            <a:endParaRPr lang="en-US" dirty="0"/>
          </a:p>
        </p:txBody>
      </p:sp>
      <p:pic>
        <p:nvPicPr>
          <p:cNvPr id="7170" name="Picture 2" descr="http://www-deadline-com.vimg.net/wp-content/uploads/2012/11/i-hunt-killers-final__1211301959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3000375"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597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The Selection</a:t>
            </a:r>
            <a:endParaRPr lang="en-US" dirty="0">
              <a:solidFill>
                <a:schemeClr val="accent5"/>
              </a:solidFill>
            </a:endParaRPr>
          </a:p>
        </p:txBody>
      </p:sp>
      <p:sp>
        <p:nvSpPr>
          <p:cNvPr id="3" name="Content Placeholder 2"/>
          <p:cNvSpPr>
            <a:spLocks noGrp="1"/>
          </p:cNvSpPr>
          <p:nvPr>
            <p:ph sz="half" idx="1"/>
          </p:nvPr>
        </p:nvSpPr>
        <p:spPr>
          <a:xfrm>
            <a:off x="457200" y="5562600"/>
            <a:ext cx="4038600" cy="563563"/>
          </a:xfrm>
        </p:spPr>
        <p:txBody>
          <a:bodyPr>
            <a:noAutofit/>
          </a:bodyPr>
          <a:lstStyle/>
          <a:p>
            <a:pPr marL="0" indent="0" algn="ctr">
              <a:buNone/>
            </a:pPr>
            <a:r>
              <a:rPr lang="en-US" sz="3600" dirty="0" smtClean="0">
                <a:solidFill>
                  <a:schemeClr val="accent5"/>
                </a:solidFill>
              </a:rPr>
              <a:t>By </a:t>
            </a:r>
            <a:r>
              <a:rPr lang="en-US" sz="3600" dirty="0" err="1" smtClean="0">
                <a:solidFill>
                  <a:schemeClr val="accent5"/>
                </a:solidFill>
              </a:rPr>
              <a:t>Kiera</a:t>
            </a:r>
            <a:r>
              <a:rPr lang="en-US" sz="3600" dirty="0" smtClean="0">
                <a:solidFill>
                  <a:schemeClr val="accent5"/>
                </a:solidFill>
              </a:rPr>
              <a:t> Cass</a:t>
            </a:r>
            <a:endParaRPr lang="en-US" sz="3600" dirty="0">
              <a:solidFill>
                <a:schemeClr val="accent5"/>
              </a:solidFill>
            </a:endParaRPr>
          </a:p>
        </p:txBody>
      </p:sp>
      <p:sp>
        <p:nvSpPr>
          <p:cNvPr id="4" name="Content Placeholder 3"/>
          <p:cNvSpPr>
            <a:spLocks noGrp="1"/>
          </p:cNvSpPr>
          <p:nvPr>
            <p:ph sz="half" idx="2"/>
          </p:nvPr>
        </p:nvSpPr>
        <p:spPr/>
        <p:txBody>
          <a:bodyPr>
            <a:normAutofit fontScale="85000" lnSpcReduction="20000"/>
          </a:bodyPr>
          <a:lstStyle/>
          <a:p>
            <a:pPr marL="0" indent="0">
              <a:buNone/>
            </a:pPr>
            <a:r>
              <a:rPr lang="en-US" dirty="0" smtClean="0"/>
              <a:t>Every </a:t>
            </a:r>
            <a:r>
              <a:rPr lang="en-US" dirty="0"/>
              <a:t>girl dreams of being part of the Selection, the chance to marry Prince </a:t>
            </a:r>
            <a:r>
              <a:rPr lang="en-US" dirty="0" err="1"/>
              <a:t>Maxon</a:t>
            </a:r>
            <a:r>
              <a:rPr lang="en-US" dirty="0"/>
              <a:t> and live happily ever after. America Singer isn’t every girl though. She would be content to marry lower-class Aspen, but is she really willing to live a life of poverty for the guy she loves? Will she even get to make the choice? If she is chosen for the Selection, she must go to the palace and fight for the Prince whether she likes it or not</a:t>
            </a:r>
            <a:r>
              <a:rPr lang="en-US" dirty="0" smtClean="0"/>
              <a:t>.</a:t>
            </a:r>
            <a:endParaRPr lang="en-US" dirty="0"/>
          </a:p>
        </p:txBody>
      </p:sp>
      <p:pic>
        <p:nvPicPr>
          <p:cNvPr id="8194" name="Picture 2" descr="http://d202m5krfqbpi5.cloudfront.net/books/1322103400l/105072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2990850"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91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99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00000"/>
                </a:solidFill>
              </a:rPr>
              <a:t>Seraphina</a:t>
            </a:r>
            <a:endParaRPr lang="en-US" dirty="0">
              <a:solidFill>
                <a:srgbClr val="C00000"/>
              </a:solidFill>
            </a:endParaRPr>
          </a:p>
        </p:txBody>
      </p:sp>
      <p:sp>
        <p:nvSpPr>
          <p:cNvPr id="3" name="Content Placeholder 2"/>
          <p:cNvSpPr>
            <a:spLocks noGrp="1"/>
          </p:cNvSpPr>
          <p:nvPr>
            <p:ph sz="half" idx="1"/>
          </p:nvPr>
        </p:nvSpPr>
        <p:spPr>
          <a:xfrm>
            <a:off x="457200" y="5486400"/>
            <a:ext cx="4038600" cy="639763"/>
          </a:xfrm>
        </p:spPr>
        <p:txBody>
          <a:bodyPr>
            <a:noAutofit/>
          </a:bodyPr>
          <a:lstStyle/>
          <a:p>
            <a:pPr marL="0" indent="0" algn="ctr">
              <a:buNone/>
            </a:pPr>
            <a:r>
              <a:rPr lang="en-US" sz="3600" dirty="0" smtClean="0">
                <a:solidFill>
                  <a:srgbClr val="C00000"/>
                </a:solidFill>
              </a:rPr>
              <a:t>By Rachel Hartman</a:t>
            </a:r>
            <a:endParaRPr lang="en-US" sz="3600" dirty="0">
              <a:solidFill>
                <a:srgbClr val="C00000"/>
              </a:solidFill>
            </a:endParaRPr>
          </a:p>
        </p:txBody>
      </p:sp>
      <p:sp>
        <p:nvSpPr>
          <p:cNvPr id="4" name="Content Placeholder 3"/>
          <p:cNvSpPr>
            <a:spLocks noGrp="1"/>
          </p:cNvSpPr>
          <p:nvPr>
            <p:ph sz="half" idx="2"/>
          </p:nvPr>
        </p:nvSpPr>
        <p:spPr/>
        <p:txBody>
          <a:bodyPr>
            <a:normAutofit fontScale="85000" lnSpcReduction="10000"/>
          </a:bodyPr>
          <a:lstStyle/>
          <a:p>
            <a:pPr marL="0" indent="0">
              <a:buNone/>
            </a:pPr>
            <a:r>
              <a:rPr lang="en-US" dirty="0" smtClean="0"/>
              <a:t>Sixteen-year-old </a:t>
            </a:r>
            <a:r>
              <a:rPr lang="en-US" dirty="0" err="1"/>
              <a:t>Seraphina</a:t>
            </a:r>
            <a:r>
              <a:rPr lang="en-US" dirty="0"/>
              <a:t> lives in a world of uncertainty as tensions between humans and dragons threaten to become a full-scale war. With the death of a leader, those tensions reach a climax, </a:t>
            </a:r>
            <a:r>
              <a:rPr lang="en-US" dirty="0" err="1"/>
              <a:t>Seraphina</a:t>
            </a:r>
            <a:r>
              <a:rPr lang="en-US" dirty="0"/>
              <a:t> must protect the secrets that lie at the very core of who she is and, hopefully, prevent the fiery destruction of the life she knows</a:t>
            </a:r>
            <a:r>
              <a:rPr lang="en-US" dirty="0" smtClean="0"/>
              <a:t>.</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2895600" cy="437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381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750</Words>
  <Application>Microsoft Office PowerPoint</Application>
  <PresentationFormat>On-screen Show (4:3)</PresentationFormat>
  <Paragraphs>32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Louisiana Teen Readers’ Choice Award</vt:lpstr>
      <vt:lpstr>Code Name Verity</vt:lpstr>
      <vt:lpstr>Croak</vt:lpstr>
      <vt:lpstr>Discovering Wes Moore</vt:lpstr>
      <vt:lpstr>Every Day</vt:lpstr>
      <vt:lpstr>The Fault in Our Stars</vt:lpstr>
      <vt:lpstr>I Hunt Killers (Jasper Dent, Book 1)</vt:lpstr>
      <vt:lpstr>The Selection</vt:lpstr>
      <vt:lpstr>Seraphina</vt:lpstr>
      <vt:lpstr>Something Like Normal</vt:lpstr>
      <vt:lpstr>The Statistical Probability of Love at First Sight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Teen Readers’ Choice Award</dc:title>
  <dc:creator>Catherine Helen Bascle</dc:creator>
  <cp:lastModifiedBy>Catherine Helen Bascle</cp:lastModifiedBy>
  <cp:revision>5</cp:revision>
  <dcterms:created xsi:type="dcterms:W3CDTF">2013-11-13T18:34:18Z</dcterms:created>
  <dcterms:modified xsi:type="dcterms:W3CDTF">2013-11-20T22:44:53Z</dcterms:modified>
</cp:coreProperties>
</file>